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notesMaster" Target="notesMasters/notesMaster1.xml" /><Relationship Id="rId12" Type="http://schemas.openxmlformats.org/officeDocument/2006/relationships/viewProps" Target="viewProps.xml" /><Relationship Id="rId11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4" Type="http://schemas.openxmlformats.org/officeDocument/2006/relationships/tableStyles" Target="tableStyles.xml" /><Relationship Id="rId13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4.xml.rels><?xml version="1.0" encoding="UTF-8"?>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5.xml.rels><?xml version="1.0" encoding="UTF-8"?>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State severity shares sum to 100%. D2+ is the sum of levels D2, D3, and D4.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Drought episodes: West in early 2000s, trough in 2010, peak in 2012, increase in 2020. In revealjs, zoom the interactive chart to specific years during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Pause here before displaying the 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 revealjs, select quarters to show other drought episodes.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6</a:t>
            </a:fld>
            <a:endParaRPr lang="en-US"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full table appears in the report.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8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
  <Relationship Id="rId8" Target="../slideLayouts/slideLayout8.xml" Type="http://schemas.openxmlformats.org/officeDocument/2006/relationships/slideLayout" />
  <Relationship Id="rId3" Target="../slideLayouts/slideLayout3.xml" Type="http://schemas.openxmlformats.org/officeDocument/2006/relationships/slideLayout" />
  <Relationship Id="rId7" Target="../slideLayouts/slideLayout7.xml" Type="http://schemas.openxmlformats.org/officeDocument/2006/relationships/slideLayout" />
  <Relationship Id="rId12" Target="../theme/theme1.xml" Type="http://schemas.openxmlformats.org/officeDocument/2006/relationships/theme" />
  <Relationship Id="rId2" Target="../slideLayouts/slideLayout2.xml" Type="http://schemas.openxmlformats.org/officeDocument/2006/relationships/slideLayout" />
  <Relationship Id="rId1" Target="../slideLayouts/slideLayout1.xml" Type="http://schemas.openxmlformats.org/officeDocument/2006/relationships/slideLayout" />
  <Relationship Id="rId6" Target="../slideLayouts/slideLayout6.xml" Type="http://schemas.openxmlformats.org/officeDocument/2006/relationships/slideLayout" />
  <Relationship Id="rId11" Target="../slideLayouts/slideLayout11.xml" Type="http://schemas.openxmlformats.org/officeDocument/2006/relationships/slideLayout" />
  <Relationship Id="rId5" Target="../slideLayouts/slideLayout5.xml" Type="http://schemas.openxmlformats.org/officeDocument/2006/relationships/slideLayout" />
  <Relationship Id="rId10" Target="../slideLayouts/slideLayout10.xml" Type="http://schemas.openxmlformats.org/officeDocument/2006/relationships/slideLayout" />
  <Relationship Id="rId4" Target="../slideLayouts/slideLayout4.xml" Type="http://schemas.openxmlformats.org/officeDocument/2006/relationships/slideLayout" />
  <Relationship Id="rId9" Target="../slideLayouts/slideLayout9.xml" Type="http://schemas.openxmlformats.org/officeDocument/2006/relationships/slideLayout" />
  <Relationship Id="rId13" Target="../media/brand-logo.png" Type="http://schemas.openxmlformats.org/officeDocument/2006/relationships/image" 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pic xmlns:a="http://schemas.openxmlformats.org/drawingml/2006/main" xmlns:p="http://schemas.openxmlformats.org/presentationml/2006/main" xmlns:r="http://schemas.openxmlformats.org/officeDocument/2006/relationships">
        <p:nvPicPr>
          <p:cNvPr descr="Thomas Reinke monogram" id="7" name="Brand logo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414455" y="6080760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hyperlink" Target="https://droughtmonitor.unl.edu/" TargetMode="External" /><Relationship Id="rId4" Type="http://schemas.openxmlformats.org/officeDocument/2006/relationships/hyperlink" Target="https://github.com/rfordatascience/tidytuesday" TargetMode="Externa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1.pn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pn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5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Severe Drought in the United States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 short deck, rendered to both revealjs and PowerPoint</a:t>
            </a:r>
            <a:br/>
            <a:br/>
            <a:r>
              <a:rPr/>
              <a:t>Thomas Reinke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2026-08-10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</a:t>
            </a:r>
            <a:r>
              <a:rPr>
                <a:hlinkClick r:id="rId3"/>
              </a:rPr>
              <a:t>U.S. Drought Monitor</a:t>
            </a:r>
            <a:r>
              <a:rPr/>
              <a:t> dataset:</a:t>
            </a:r>
          </a:p>
          <a:p>
            <a:pPr lvl="0"/>
            <a:r>
              <a:rPr/>
              <a:t>325,728 rows: state, week, and severity level</a:t>
            </a:r>
          </a:p>
          <a:p>
            <a:pPr lvl="0"/>
            <a:r>
              <a:rPr/>
              <a:t>1044 weeks, July 2001 to July 2021</a:t>
            </a:r>
          </a:p>
          <a:p>
            <a:pPr lvl="0"/>
            <a:r>
              <a:rPr/>
              <a:t>52 states and territories</a:t>
            </a:r>
          </a:p>
          <a:p>
            <a:pPr lvl="0"/>
            <a:r>
              <a:rPr/>
              <a:t>Severity D0 (dry) to D4 (exceptional drought)</a:t>
            </a:r>
          </a:p>
          <a:p>
            <a:pPr lvl="0" indent="0" marL="0">
              <a:buNone/>
            </a:pPr>
            <a:r>
              <a:rPr/>
              <a:t>Source: </a:t>
            </a:r>
            <a:r>
              <a:rPr>
                <a:hlinkClick r:id="rId4"/>
              </a:rPr>
              <a:t>TidyTuesday</a:t>
            </a:r>
            <a:r>
              <a:rPr/>
              <a:t>, week of 2021-07-20.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National time series</a:t>
            </a:r>
          </a:p>
        </p:txBody>
      </p:sp>
      <p:pic>
        <p:nvPicPr>
          <p:cNvPr descr="drought-slides_files/figure-pptx/unnamed-chunk-1-1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308100" y="1193800"/>
            <a:ext cx="65278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Peak drought week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Week of August 7, 2012</a:t>
            </a:r>
          </a:p>
          <a:p>
            <a:pPr lvl="0"/>
            <a:r>
              <a:rPr/>
              <a:t>38.5% of national land area in D2 to D4 drought</a:t>
            </a:r>
          </a:p>
          <a:p>
            <a:pPr lvl="0"/>
            <a:r>
              <a:rPr/>
              <a:t>Colorado, Kansas, Missouri, and Nebraska reached peak levels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Peak drought map</a:t>
            </a:r>
          </a:p>
        </p:txBody>
      </p:sp>
      <p:pic>
        <p:nvPicPr>
          <p:cNvPr descr="drought-slides_files/figure-pptx/unnamed-chunk-2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" y="1524000"/>
            <a:ext cx="8229600" cy="274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Static snapshot of peak week. The revealjs deck animates this map over time.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Top affected states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8229600" cy="3390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Average D2+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Peak D2+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Week of peak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NV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37.6%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100%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Jul 2007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AZ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37.1%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100%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Jun 2002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33.9%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100%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Dec 2003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UT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30.9%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100%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Mar 2003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30.4%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100%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May 2014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WY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29.2%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100%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Sep 2002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tables use six rows to fit screen frames. This table uses </a:t>
            </a:r>
            <a:r>
              <a:rPr>
                <a:latin typeface="Courier"/>
              </a:rPr>
              <a:t>knitr::kable()</a:t>
            </a:r>
            <a:r>
              <a:rPr/>
              <a:t> to export as an editable PowerPoint table.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Thomas Reinke">
      <a:dk1>
        <a:srgbClr val="222222"/>
      </a:dk1>
      <a:lt1>
        <a:srgbClr val="FFFFFF"/>
      </a:lt1>
      <a:dk2>
        <a:srgbClr val="303E4E"/>
      </a:dk2>
      <a:lt2>
        <a:srgbClr val="F0EFEC"/>
      </a:lt2>
      <a:accent1>
        <a:srgbClr val="3A6EA5"/>
      </a:accent1>
      <a:accent2>
        <a:srgbClr val="0F9A7D"/>
      </a:accent2>
      <a:accent3>
        <a:srgbClr val="D1622A"/>
      </a:accent3>
      <a:accent4>
        <a:srgbClr val="6B4FB2"/>
      </a:accent4>
      <a:accent5>
        <a:srgbClr val="A8820A"/>
      </a:accent5>
      <a:accent6>
        <a:srgbClr val="C1393F"/>
      </a:accent6>
      <a:hlink>
        <a:srgbClr val="3A6EA5"/>
      </a:hlink>
      <a:folHlink>
        <a:srgbClr val="6B4FB2"/>
      </a:folHlink>
    </a:clrScheme>
    <a:fontScheme name="Lora">
      <a:majorFont>
        <a:latin typeface="Lor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Lor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Severe Drought in the United States</dc:title>
  <dc:creator>Thomas Reinke</dc:creator>
  <cp:keywords/>
  <dcterms:created xsi:type="dcterms:W3CDTF">2026-08-11T04:43:17Z</dcterms:created>
  <dcterms:modified xsi:type="dcterms:W3CDTF">2026-08-11T04:43:17Z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rand">
    <vt:lpwstr>../../_brand.yml</vt:lpwstr>
  </property>
  <property fmtid="{D5CDD505-2E9C-101B-9397-08002B2CF9AE}" pid="5" name="by-author">
    <vt:lpwstr/>
  </property>
  <property fmtid="{D5CDD505-2E9C-101B-9397-08002B2CF9AE}" pid="6" name="date">
    <vt:lpwstr>2026-08-10</vt:lpwstr>
  </property>
  <property fmtid="{D5CDD505-2E9C-101B-9397-08002B2CF9AE}" pid="7" name="header-includes">
    <vt:lpwstr/>
  </property>
  <property fmtid="{D5CDD505-2E9C-101B-9397-08002B2CF9AE}" pid="8" name="include-after">
    <vt:lpwstr/>
  </property>
  <property fmtid="{D5CDD505-2E9C-101B-9397-08002B2CF9AE}" pid="9" name="include-before">
    <vt:lpwstr/>
  </property>
  <property fmtid="{D5CDD505-2E9C-101B-9397-08002B2CF9AE}" pid="10" name="labels">
    <vt:lpwstr/>
  </property>
  <property fmtid="{D5CDD505-2E9C-101B-9397-08002B2CF9AE}" pid="11" name="subtitle">
    <vt:lpwstr>A short deck, rendered to both revealjs and PowerPoint</vt:lpwstr>
  </property>
  <property fmtid="{D5CDD505-2E9C-101B-9397-08002B2CF9AE}" pid="12" name="toc-title">
    <vt:lpwstr>Table of contents</vt:lpwstr>
  </property>
</Properties>
</file>